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11"/>
  </p:notesMasterIdLst>
  <p:handoutMasterIdLst>
    <p:handoutMasterId r:id="rId12"/>
  </p:handoutMasterIdLst>
  <p:sldIdLst>
    <p:sldId id="317" r:id="rId2"/>
    <p:sldId id="267" r:id="rId3"/>
    <p:sldId id="307" r:id="rId4"/>
    <p:sldId id="320" r:id="rId5"/>
    <p:sldId id="316" r:id="rId6"/>
    <p:sldId id="340" r:id="rId7"/>
    <p:sldId id="353" r:id="rId8"/>
    <p:sldId id="354" r:id="rId9"/>
    <p:sldId id="352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CC0000"/>
    <a:srgbClr val="990033"/>
    <a:srgbClr val="0000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9854" autoAdjust="0"/>
  </p:normalViewPr>
  <p:slideViewPr>
    <p:cSldViewPr>
      <p:cViewPr>
        <p:scale>
          <a:sx n="75" d="100"/>
          <a:sy n="75" d="100"/>
        </p:scale>
        <p:origin x="-18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24"/>
    </p:cViewPr>
  </p:sorterViewPr>
  <p:notesViewPr>
    <p:cSldViewPr>
      <p:cViewPr>
        <p:scale>
          <a:sx n="100" d="100"/>
          <a:sy n="100" d="100"/>
        </p:scale>
        <p:origin x="-2064" y="504"/>
      </p:cViewPr>
      <p:guideLst>
        <p:guide orient="horz" pos="2929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7EB023F4-02E0-407E-B27A-AF05B65BB3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78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8638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7" tIns="46619" rIns="93237" bIns="4661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10BC0AB5-69F2-4088-97B6-FA6297147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032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A1324C-032D-4636-B6F3-77DC443E9F6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0A06B3-19E5-459C-A802-74C38FC9402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B0A93C-0543-481E-8914-E0AB80E026B3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BCC480-2115-47FF-B850-A5D18612942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335816-370C-4868-896E-2770CDA146F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37" tIns="46619" rIns="93237" bIns="46619" anchor="b"/>
          <a:lstStyle/>
          <a:p>
            <a:pPr algn="r" defTabSz="931863"/>
            <a:fld id="{97C9EE54-F03D-4B03-A110-42290CBCE555}" type="slidenum">
              <a:rPr lang="en-US" sz="1200"/>
              <a:pPr algn="r" defTabSz="931863"/>
              <a:t>6</a:t>
            </a:fld>
            <a:endParaRPr lang="en-US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37" tIns="46619" rIns="93237" bIns="46619" anchor="b"/>
          <a:lstStyle/>
          <a:p>
            <a:pPr algn="r" defTabSz="931863"/>
            <a:fld id="{72949992-2877-488A-83C2-FE46A9EDD6C8}" type="slidenum">
              <a:rPr lang="en-US" sz="1200"/>
              <a:pPr algn="r" defTabSz="931863"/>
              <a:t>7</a:t>
            </a:fld>
            <a:endParaRPr lang="en-US" sz="120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37" tIns="46619" rIns="93237" bIns="46619" anchor="b"/>
          <a:lstStyle/>
          <a:p>
            <a:pPr algn="r" defTabSz="931863"/>
            <a:fld id="{D6BA0B8A-674B-47BC-AF58-D7BF727A53FC}" type="slidenum">
              <a:rPr lang="en-US" sz="1200"/>
              <a:pPr algn="r" defTabSz="931863"/>
              <a:t>9</a:t>
            </a:fld>
            <a:endParaRPr lang="en-US" sz="120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3287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87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723C6D4-9D8C-40D8-98CB-BA21B2F6B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B15E8-8232-4708-98A7-9F60CDFF4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910CB-CD53-4E4F-8A6A-E10D751A8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E20AA-FC4B-40A1-A68F-40D7E4A91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28A82-F4D4-4574-8F91-3E9896B12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9EB2E-9282-45EB-8208-FB1CA2226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40530-85A8-49C9-AD56-55B6E56A5F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7D684-BAAB-4C01-8DDD-C7E4EB2BA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E3FF6-358C-4211-B379-6DA51ED96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BDDFC-AA24-4710-865B-FC8DB6491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228600"/>
            <a:ext cx="194945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28600"/>
            <a:ext cx="5699125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69C9B-DA70-4886-AC56-C0C81E286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6" name="Rectangle 16"/>
          <p:cNvSpPr>
            <a:spLocks noChangeArrowheads="1"/>
          </p:cNvSpPr>
          <p:nvPr userDrawn="1"/>
        </p:nvSpPr>
        <p:spPr bwMode="ltGray">
          <a:xfrm rot="21584203" flipH="1">
            <a:off x="228600" y="990600"/>
            <a:ext cx="685800" cy="7620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latin typeface="Tahoma" pitchFamily="34" charset="0"/>
            </a:endParaRPr>
          </a:p>
        </p:txBody>
      </p:sp>
      <p:sp>
        <p:nvSpPr>
          <p:cNvPr id="327686" name="Rectangle 6"/>
          <p:cNvSpPr>
            <a:spLocks noChangeArrowheads="1"/>
          </p:cNvSpPr>
          <p:nvPr/>
        </p:nvSpPr>
        <p:spPr bwMode="ltGray">
          <a:xfrm>
            <a:off x="990600" y="304800"/>
            <a:ext cx="685800" cy="838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latin typeface="Tahoma" pitchFamily="34" charset="0"/>
            </a:endParaRPr>
          </a:p>
        </p:txBody>
      </p:sp>
      <p:sp>
        <p:nvSpPr>
          <p:cNvPr id="327682" name="Rectangle 2"/>
          <p:cNvSpPr>
            <a:spLocks noChangeArrowheads="1"/>
          </p:cNvSpPr>
          <p:nvPr/>
        </p:nvSpPr>
        <p:spPr bwMode="ltGray">
          <a:xfrm>
            <a:off x="304800" y="381000"/>
            <a:ext cx="1295400" cy="1295400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latin typeface="Tahoma" pitchFamily="34" charset="0"/>
            </a:endParaRPr>
          </a:p>
        </p:txBody>
      </p:sp>
      <p:pic>
        <p:nvPicPr>
          <p:cNvPr id="1029" name="Picture 14" descr="ma_seal[1]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81000" y="457200"/>
            <a:ext cx="1143000" cy="1166813"/>
          </a:xfrm>
          <a:prstGeom prst="rect">
            <a:avLst/>
          </a:prstGeom>
          <a:solidFill>
            <a:srgbClr val="990033"/>
          </a:solidFill>
          <a:ln w="12700" algn="in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327687" name="Rectangle 7"/>
          <p:cNvSpPr>
            <a:spLocks noChangeArrowheads="1"/>
          </p:cNvSpPr>
          <p:nvPr/>
        </p:nvSpPr>
        <p:spPr bwMode="gray">
          <a:xfrm>
            <a:off x="1752600" y="9144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latin typeface="Tahoma" pitchFamily="34" charset="0"/>
            </a:endParaRPr>
          </a:p>
        </p:txBody>
      </p:sp>
      <p:sp>
        <p:nvSpPr>
          <p:cNvPr id="327688" name="Rectangle 8"/>
          <p:cNvSpPr>
            <a:spLocks noChangeArrowheads="1"/>
          </p:cNvSpPr>
          <p:nvPr/>
        </p:nvSpPr>
        <p:spPr bwMode="gray">
          <a:xfrm>
            <a:off x="228600" y="18288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latin typeface="Tahoma" pitchFamily="34" charset="0"/>
            </a:endParaRPr>
          </a:p>
        </p:txBody>
      </p:sp>
      <p:sp>
        <p:nvSpPr>
          <p:cNvPr id="1032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3897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133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6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8F9C1BB6-B6D6-456B-9C29-69103FFF8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.gov/eohhs/provider/licensing/occupational/physicans/quality-patient-safet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Quality and Patient Safety Division</a:t>
            </a:r>
            <a:br>
              <a:rPr lang="en-US" sz="3200" smtClean="0"/>
            </a:br>
            <a:r>
              <a:rPr lang="en-US" sz="2000" smtClean="0"/>
              <a:t>Massachusetts Board of Registration in Medicine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667000"/>
            <a:ext cx="7772400" cy="3581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smtClean="0"/>
              <a:t>Sharing Lessons Learned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/>
              <a:t>Massachusetts Coalition for the Prevention of Medical Errors 15</a:t>
            </a:r>
            <a:r>
              <a:rPr lang="en-US" sz="2800" baseline="30000" smtClean="0"/>
              <a:t>th</a:t>
            </a:r>
            <a:r>
              <a:rPr lang="en-US" sz="2800" smtClean="0"/>
              <a:t> Anniversary Celebration  May 20, 2013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smtClean="0">
              <a:solidFill>
                <a:schemeClr val="hlink"/>
              </a:solidFill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solidFill>
                  <a:schemeClr val="hlink"/>
                </a:solidFill>
              </a:rPr>
              <a:t>Tracy L. Gay, MHSA, JD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solidFill>
                  <a:schemeClr val="hlink"/>
                </a:solidFill>
              </a:rPr>
              <a:t>Director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1905000" y="990600"/>
            <a:ext cx="7086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hlink"/>
                </a:solidFill>
                <a:latin typeface="Tahoma" pitchFamily="34" charset="0"/>
              </a:rPr>
              <a:t>PCA Regulations</a:t>
            </a:r>
            <a:endParaRPr lang="en-US" sz="36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1219200" y="2209800"/>
            <a:ext cx="75438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1125" defTabSz="455613">
              <a:buFont typeface="Wingdings" pitchFamily="2" charset="2"/>
              <a:buNone/>
            </a:pPr>
            <a:r>
              <a:rPr lang="en-US" sz="2400">
                <a:solidFill>
                  <a:schemeClr val="hlink"/>
                </a:solidFill>
                <a:latin typeface="Tahoma" pitchFamily="34" charset="0"/>
              </a:rPr>
              <a:t>Focus on Prevention of Patient Harm through Requirements for Programs in:</a:t>
            </a:r>
          </a:p>
          <a:p>
            <a:pPr marL="111125" defTabSz="455613">
              <a:buFont typeface="Wingdings" pitchFamily="2" charset="2"/>
              <a:buNone/>
            </a:pPr>
            <a:endParaRPr lang="en-US" sz="2400">
              <a:solidFill>
                <a:schemeClr val="hlink"/>
              </a:solidFill>
              <a:latin typeface="Tahoma" pitchFamily="34" charset="0"/>
            </a:endParaRPr>
          </a:p>
          <a:p>
            <a:pPr marL="225425" lvl="1" indent="452438" defTabSz="455613"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400">
                <a:latin typeface="Tahoma" pitchFamily="34" charset="0"/>
              </a:rPr>
              <a:t>Quality Assurance </a:t>
            </a:r>
          </a:p>
          <a:p>
            <a:pPr marL="225425" lvl="1" indent="452438" defTabSz="455613"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400">
                <a:latin typeface="Tahoma" pitchFamily="34" charset="0"/>
              </a:rPr>
              <a:t>Risk Management </a:t>
            </a:r>
          </a:p>
          <a:p>
            <a:pPr marL="225425" lvl="1" indent="452438" defTabSz="455613"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400">
                <a:latin typeface="Tahoma" pitchFamily="34" charset="0"/>
              </a:rPr>
              <a:t>Peer Review</a:t>
            </a:r>
          </a:p>
          <a:p>
            <a:pPr marL="225425" lvl="1" indent="452438" defTabSz="455613"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400">
                <a:latin typeface="Tahoma" pitchFamily="34" charset="0"/>
              </a:rPr>
              <a:t>Identification of Substandard Practice </a:t>
            </a:r>
          </a:p>
          <a:p>
            <a:pPr marL="225425" lvl="1" indent="452438" defTabSz="455613"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400">
                <a:latin typeface="Tahoma" pitchFamily="34" charset="0"/>
              </a:rPr>
              <a:t>Prevention of Substandard Practice</a:t>
            </a:r>
          </a:p>
          <a:p>
            <a:pPr marL="225425" lvl="1" indent="452438" defTabSz="455613">
              <a:buClr>
                <a:schemeClr val="hlink"/>
              </a:buClr>
            </a:pPr>
            <a:endParaRPr lang="en-US" sz="2400">
              <a:latin typeface="Tahoma" pitchFamily="34" charset="0"/>
            </a:endParaRPr>
          </a:p>
          <a:p>
            <a:pPr marL="111125" defTabSz="455613">
              <a:buClr>
                <a:schemeClr val="hlink"/>
              </a:buClr>
            </a:pPr>
            <a:r>
              <a:rPr lang="en-US" sz="2400">
                <a:solidFill>
                  <a:schemeClr val="hlink"/>
                </a:solidFill>
                <a:latin typeface="Tahoma" pitchFamily="34" charset="0"/>
              </a:rPr>
              <a:t>Assure Corporate and Physician Leadership in Programs.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5791200" y="6096000"/>
            <a:ext cx="289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hlink"/>
                </a:solidFill>
                <a:latin typeface="Tahoma" pitchFamily="34" charset="0"/>
              </a:rPr>
              <a:t>243 CMR 3.00, et seq.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 Box 2"/>
          <p:cNvSpPr txBox="1">
            <a:spLocks noChangeArrowheads="1"/>
          </p:cNvSpPr>
          <p:nvPr/>
        </p:nvSpPr>
        <p:spPr bwMode="auto">
          <a:xfrm>
            <a:off x="1905000" y="9906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hlink"/>
                </a:solidFill>
                <a:latin typeface="Tahoma" pitchFamily="34" charset="0"/>
              </a:rPr>
              <a:t>Health Care Facility Requirements</a:t>
            </a:r>
            <a:r>
              <a:rPr lang="en-US" sz="320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914400" y="2057400"/>
            <a:ext cx="762000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3038" indent="-173038">
              <a:defRPr/>
            </a:pPr>
            <a:r>
              <a:rPr lang="en-US" sz="3200" b="1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2400">
                <a:solidFill>
                  <a:schemeClr val="hlink"/>
                </a:solidFill>
                <a:latin typeface="Tahoma" pitchFamily="34" charset="0"/>
              </a:rPr>
              <a:t>Health Care</a:t>
            </a:r>
            <a:r>
              <a:rPr lang="en-US" sz="3200" b="1">
                <a:solidFill>
                  <a:srgbClr val="FF9966"/>
                </a:solidFill>
              </a:rPr>
              <a:t> </a:t>
            </a:r>
            <a:r>
              <a:rPr lang="en-US" sz="2400">
                <a:solidFill>
                  <a:schemeClr val="hlink"/>
                </a:solidFill>
                <a:latin typeface="Tahoma" pitchFamily="34" charset="0"/>
              </a:rPr>
              <a:t>Facility Must Have Procedures to Identify &amp; Analyze Patient Risk, including: </a:t>
            </a:r>
          </a:p>
          <a:p>
            <a:pPr marL="173038" indent="-173038">
              <a:defRPr/>
            </a:pPr>
            <a:endParaRPr lang="en-US" sz="2400">
              <a:solidFill>
                <a:schemeClr val="hlink"/>
              </a:solidFill>
              <a:latin typeface="Tahoma" pitchFamily="34" charset="0"/>
            </a:endParaRPr>
          </a:p>
          <a:p>
            <a:pPr marL="741363" lvl="2" indent="-339725"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400">
                <a:latin typeface="Tahoma" pitchFamily="34" charset="0"/>
              </a:rPr>
              <a:t>internal incident reporting </a:t>
            </a:r>
          </a:p>
          <a:p>
            <a:pPr marL="741363" lvl="2" indent="-339725"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400">
                <a:latin typeface="Tahoma" pitchFamily="34" charset="0"/>
              </a:rPr>
              <a:t>medical record audit </a:t>
            </a:r>
          </a:p>
          <a:p>
            <a:pPr marL="741363" lvl="2" indent="-339725"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400">
                <a:latin typeface="Tahoma" pitchFamily="34" charset="0"/>
              </a:rPr>
              <a:t>data collection </a:t>
            </a:r>
          </a:p>
          <a:p>
            <a:pPr marL="741363" lvl="2" indent="-339725"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400">
                <a:latin typeface="Tahoma" pitchFamily="34" charset="0"/>
              </a:rPr>
              <a:t>patient complaint process</a:t>
            </a:r>
          </a:p>
          <a:p>
            <a:pPr marL="741363" lvl="2" indent="-339725">
              <a:buClr>
                <a:schemeClr val="hlink"/>
              </a:buClr>
              <a:buFont typeface="Wingdings" pitchFamily="2" charset="2"/>
              <a:buNone/>
              <a:defRPr/>
            </a:pPr>
            <a:endParaRPr lang="en-US" sz="2400">
              <a:latin typeface="Tahoma" pitchFamily="34" charset="0"/>
            </a:endParaRPr>
          </a:p>
          <a:p>
            <a:pPr marL="741363" lvl="2" indent="-339725"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en-US" sz="2400">
              <a:latin typeface="Tahoma" pitchFamily="34" charset="0"/>
            </a:endParaRPr>
          </a:p>
          <a:p>
            <a:pPr marL="287338" lvl="1">
              <a:buClr>
                <a:schemeClr val="hlink"/>
              </a:buClr>
              <a:buFont typeface="Wingdings" pitchFamily="2" charset="2"/>
              <a:buNone/>
              <a:defRPr/>
            </a:pPr>
            <a:endParaRPr lang="en-US" sz="2400">
              <a:solidFill>
                <a:schemeClr val="hlink"/>
              </a:solidFill>
              <a:latin typeface="Tahoma" pitchFamily="34" charset="0"/>
            </a:endParaRPr>
          </a:p>
          <a:p>
            <a:pPr marL="741363" lvl="2" indent="-339725">
              <a:buClr>
                <a:schemeClr val="hlink"/>
              </a:buClr>
              <a:defRPr/>
            </a:pPr>
            <a:endParaRPr lang="en-US" sz="2400">
              <a:latin typeface="Tahoma" pitchFamily="34" charset="0"/>
            </a:endParaRPr>
          </a:p>
          <a:p>
            <a:pPr marL="173038" indent="-173038">
              <a:buClr>
                <a:schemeClr val="hlink"/>
              </a:buCl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endParaRPr lang="en-US" sz="1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2035175" y="228600"/>
            <a:ext cx="6908800" cy="1462088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hlink"/>
                </a:solidFill>
              </a:rPr>
              <a:t>QPS Division Activities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514600"/>
            <a:ext cx="74676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Assess how a health care facility is using its quality data to drive improvement.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Assess health care facility’s processes for review of quality &amp; patient safety concerns.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Report results of assessment back to health care facility leadership, with emphasis on quality improvement/lessons learned.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Share health care facility quality initiatives and “lessons learned” through advisories, newsletters, workshops and expert panels.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 </a:t>
            </a:r>
            <a:r>
              <a:rPr lang="en-US" sz="3200" smtClean="0">
                <a:solidFill>
                  <a:schemeClr val="hlink"/>
                </a:solidFill>
              </a:rPr>
              <a:t>QPS Division Newsletters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077200" cy="3886200"/>
          </a:xfrm>
        </p:spPr>
        <p:txBody>
          <a:bodyPr/>
          <a:lstStyle/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None/>
            </a:pPr>
            <a:r>
              <a:rPr lang="en-US" sz="2000" smtClean="0">
                <a:solidFill>
                  <a:schemeClr val="hlink"/>
                </a:solidFill>
              </a:rPr>
              <a:t>Examples of Articles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None/>
            </a:pPr>
            <a:endParaRPr lang="en-US" sz="800" smtClean="0">
              <a:solidFill>
                <a:schemeClr val="hlink"/>
              </a:solidFill>
            </a:endParaRP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North Shore Medical Center – Accurate Weights in CHF Patients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None/>
            </a:pPr>
            <a:r>
              <a:rPr lang="en-US" sz="2000" smtClean="0"/>
              <a:t>	(April 2013) 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Children’s Hospital Boston – Evidence-based handoff program (December 2012)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NEBH &amp; BIDMC – Preventing wrong site spine surgery (September 2012) 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St. Vincent’s Hospital – Early ambulation in the ICU 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None/>
            </a:pPr>
            <a:r>
              <a:rPr lang="en-US" sz="2000" smtClean="0"/>
              <a:t>	(August 2012)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sz="2000" smtClean="0"/>
              <a:t>Boston Medical Center – Emergency airway response team</a:t>
            </a:r>
          </a:p>
          <a:p>
            <a:pPr marL="628650" indent="-285750" eaLnBrk="1" hangingPunct="1">
              <a:lnSpc>
                <a:spcPct val="80000"/>
              </a:lnSpc>
              <a:buClr>
                <a:schemeClr val="hlink"/>
              </a:buClr>
              <a:buSzTx/>
              <a:buFont typeface="Wingdings" pitchFamily="2" charset="2"/>
              <a:buNone/>
            </a:pPr>
            <a:r>
              <a:rPr lang="en-US" sz="2000" smtClean="0"/>
              <a:t>	(April 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 </a:t>
            </a:r>
            <a:r>
              <a:rPr lang="en-US" sz="3200" smtClean="0">
                <a:solidFill>
                  <a:schemeClr val="hlink"/>
                </a:solidFill>
              </a:rPr>
              <a:t>QPS Division Advisories</a:t>
            </a:r>
            <a:r>
              <a:rPr lang="en-US" sz="3200" smtClean="0"/>
              <a:t> 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438400"/>
            <a:ext cx="7772400" cy="2514600"/>
          </a:xfrm>
        </p:spPr>
        <p:txBody>
          <a:bodyPr/>
          <a:lstStyle/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None/>
              <a:tabLst>
                <a:tab pos="571500" algn="l"/>
              </a:tabLst>
            </a:pPr>
            <a:r>
              <a:rPr lang="en-US" sz="2000" smtClean="0">
                <a:solidFill>
                  <a:schemeClr val="hlink"/>
                </a:solidFill>
              </a:rPr>
              <a:t>Examples of Advisories</a:t>
            </a:r>
          </a:p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None/>
              <a:tabLst>
                <a:tab pos="571500" algn="l"/>
              </a:tabLst>
            </a:pPr>
            <a:endParaRPr lang="en-US" sz="1000" smtClean="0">
              <a:solidFill>
                <a:schemeClr val="hlink"/>
              </a:solidFill>
            </a:endParaRPr>
          </a:p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sz="2000" smtClean="0"/>
              <a:t>Robot-Assisted Surgery (March 2013)</a:t>
            </a:r>
          </a:p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sz="2000" smtClean="0"/>
              <a:t>Preoperative Assessment/Coordination of Care (January 2013)</a:t>
            </a:r>
          </a:p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sz="2000" smtClean="0"/>
              <a:t>Hydromorphone Advisory (September 2012)</a:t>
            </a:r>
          </a:p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sz="2000" smtClean="0"/>
              <a:t>Sharing HIPAA Protected Information for Quality Improvement Purposes (May 2012)</a:t>
            </a:r>
            <a:endParaRPr lang="en-US" sz="1000" smtClean="0"/>
          </a:p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sz="2000" smtClean="0"/>
              <a:t>Assessing the Strength of Quality Improvement Actions (February 2012)</a:t>
            </a:r>
          </a:p>
          <a:p>
            <a:pPr marL="571500" indent="-228600" eaLnBrk="1" hangingPunct="1">
              <a:buClr>
                <a:schemeClr val="hlink"/>
              </a:buClr>
              <a:buSzTx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sz="2000" smtClean="0"/>
              <a:t>Interventional Radiology Complications (July 2011)</a:t>
            </a:r>
            <a:endParaRPr lang="en-US" sz="1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304800"/>
            <a:ext cx="6908800" cy="1462088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QPS Division Task Forces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2688" y="2362200"/>
            <a:ext cx="7656512" cy="3770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hlink"/>
              </a:buClr>
            </a:pPr>
            <a:r>
              <a:rPr lang="en-US" sz="2800" smtClean="0"/>
              <a:t>Physician Credentialing Expert Panel – February 2008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Font typeface="Wingdings" pitchFamily="2" charset="2"/>
              <a:buNone/>
            </a:pPr>
            <a:r>
              <a:rPr lang="en-US" sz="2800" smtClean="0"/>
              <a:t>	Competency–Based Credentialing Recommendations</a:t>
            </a:r>
            <a:r>
              <a:rPr lang="en-US" sz="2800" smtClean="0">
                <a:solidFill>
                  <a:srgbClr val="9933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Font typeface="Wingdings" pitchFamily="2" charset="2"/>
              <a:buNone/>
            </a:pPr>
            <a:endParaRPr lang="en-US" sz="280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</a:pPr>
            <a:r>
              <a:rPr lang="en-US" sz="2800" smtClean="0"/>
              <a:t>Mastectomy/Breast Reconstruction Expert Panel – June 2011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Font typeface="Wingdings" pitchFamily="2" charset="2"/>
              <a:buNone/>
            </a:pPr>
            <a:r>
              <a:rPr lang="en-US" sz="2800" smtClean="0"/>
              <a:t>	Focus on implant-based reconstruction</a:t>
            </a:r>
            <a:r>
              <a:rPr lang="en-US" sz="2800" smtClean="0">
                <a:solidFill>
                  <a:srgbClr val="9933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80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solidFill>
                  <a:schemeClr val="hlink"/>
                </a:solidFill>
              </a:rPr>
              <a:t>Results - Lessons Learned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Incredible learning is going on</a:t>
            </a:r>
          </a:p>
          <a:p>
            <a:r>
              <a:rPr lang="en-US" sz="2800" smtClean="0"/>
              <a:t>Mechanism for sharing</a:t>
            </a:r>
          </a:p>
          <a:p>
            <a:r>
              <a:rPr lang="en-US" sz="2800" smtClean="0"/>
              <a:t>Value demonstrated</a:t>
            </a:r>
          </a:p>
          <a:p>
            <a:r>
              <a:rPr lang="en-US" sz="2800" smtClean="0"/>
              <a:t>Benefits aligned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914400"/>
            <a:ext cx="5867400" cy="623888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hlink"/>
                </a:solidFill>
              </a:rPr>
              <a:t>Resource</a:t>
            </a:r>
          </a:p>
        </p:txBody>
      </p:sp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2362200" y="2590800"/>
            <a:ext cx="62484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tx2"/>
                </a:solidFill>
              </a:rPr>
              <a:t>Quality and Patient Safety Division, M</a:t>
            </a:r>
            <a:r>
              <a:rPr lang="en-US" sz="2000">
                <a:solidFill>
                  <a:schemeClr val="tx2"/>
                </a:solidFill>
                <a:latin typeface="Tahoma" pitchFamily="34" charset="0"/>
              </a:rPr>
              <a:t>A Board of Registration in Medicine:</a:t>
            </a:r>
          </a:p>
          <a:p>
            <a:pPr>
              <a:spcBef>
                <a:spcPct val="50000"/>
              </a:spcBef>
            </a:pPr>
            <a:r>
              <a:rPr lang="en-US" sz="2000">
                <a:hlinkClick r:id="rId3"/>
              </a:rPr>
              <a:t>http://www.mass.gov/eohhs/provider/licensing/occupational/physicans/quality-patient-safety/</a:t>
            </a:r>
            <a:endParaRPr lang="en-US" sz="2000"/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3962400" y="4267200"/>
            <a:ext cx="434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31748" name="Picture 8" descr="ma_seal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590800"/>
            <a:ext cx="1295400" cy="1130300"/>
          </a:xfrm>
          <a:prstGeom prst="rect">
            <a:avLst/>
          </a:prstGeom>
          <a:noFill/>
          <a:ln w="12700" algn="in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10">
      <a:dk1>
        <a:srgbClr val="000000"/>
      </a:dk1>
      <a:lt1>
        <a:srgbClr val="FFFFFF"/>
      </a:lt1>
      <a:dk2>
        <a:srgbClr val="000066"/>
      </a:dk2>
      <a:lt2>
        <a:srgbClr val="1C1C1C"/>
      </a:lt2>
      <a:accent1>
        <a:srgbClr val="00E4A8"/>
      </a:accent1>
      <a:accent2>
        <a:srgbClr val="990033"/>
      </a:accent2>
      <a:accent3>
        <a:srgbClr val="FFFFFF"/>
      </a:accent3>
      <a:accent4>
        <a:srgbClr val="000000"/>
      </a:accent4>
      <a:accent5>
        <a:srgbClr val="AAEFD1"/>
      </a:accent5>
      <a:accent6>
        <a:srgbClr val="8A002D"/>
      </a:accent6>
      <a:hlink>
        <a:srgbClr val="0000CC"/>
      </a:hlink>
      <a:folHlink>
        <a:srgbClr val="3366FF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17088" dir="2963922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17088" dir="2963922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0000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8C508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1B206"/>
        </a:accent6>
        <a:hlink>
          <a:srgbClr val="0000CC"/>
        </a:hlink>
        <a:folHlink>
          <a:srgbClr val="99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9">
        <a:dk1>
          <a:srgbClr val="000000"/>
        </a:dk1>
        <a:lt1>
          <a:srgbClr val="FFFFFF"/>
        </a:lt1>
        <a:dk2>
          <a:srgbClr val="000066"/>
        </a:dk2>
        <a:lt2>
          <a:srgbClr val="1C1C1C"/>
        </a:lt2>
        <a:accent1>
          <a:srgbClr val="00E4A8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2DB92D"/>
        </a:accent6>
        <a:hlink>
          <a:srgbClr val="00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10">
        <a:dk1>
          <a:srgbClr val="000000"/>
        </a:dk1>
        <a:lt1>
          <a:srgbClr val="FFFFFF"/>
        </a:lt1>
        <a:dk2>
          <a:srgbClr val="000066"/>
        </a:dk2>
        <a:lt2>
          <a:srgbClr val="1C1C1C"/>
        </a:lt2>
        <a:accent1>
          <a:srgbClr val="00E4A8"/>
        </a:accent1>
        <a:accent2>
          <a:srgbClr val="990033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8A002D"/>
        </a:accent6>
        <a:hlink>
          <a:srgbClr val="00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5228</TotalTime>
  <Words>277</Words>
  <Application>Microsoft Office PowerPoint</Application>
  <PresentationFormat>On-screen Show (4:3)</PresentationFormat>
  <Paragraphs>77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Blends</vt:lpstr>
      <vt:lpstr>Quality and Patient Safety Division Massachusetts Board of Registration in Medicine</vt:lpstr>
      <vt:lpstr>PowerPoint Presentation</vt:lpstr>
      <vt:lpstr>PowerPoint Presentation</vt:lpstr>
      <vt:lpstr>QPS Division Activities</vt:lpstr>
      <vt:lpstr> QPS Division Newsletters</vt:lpstr>
      <vt:lpstr> QPS Division Advisories </vt:lpstr>
      <vt:lpstr>QPS Division Task Forces</vt:lpstr>
      <vt:lpstr>Results - Lessons Learned</vt:lpstr>
      <vt:lpstr>Resource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Bernard Keenan</dc:creator>
  <cp:lastModifiedBy>Elizabeth Capstick</cp:lastModifiedBy>
  <cp:revision>113</cp:revision>
  <cp:lastPrinted>2013-02-14T17:49:30Z</cp:lastPrinted>
  <dcterms:created xsi:type="dcterms:W3CDTF">2006-01-24T16:06:15Z</dcterms:created>
  <dcterms:modified xsi:type="dcterms:W3CDTF">2013-05-10T18:01:35Z</dcterms:modified>
</cp:coreProperties>
</file>